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8d94ccb8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8d94ccb8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8dc2e11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8dc2e11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8dc2e11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8dc2e113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8dc2e113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8dc2e113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8dc2e113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8dc2e113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8d94ccb8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8d94ccb8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8dc2e113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8dc2e113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8dc2e113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8dc2e113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8d94ccb8e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8d94ccb8e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8dc2e113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8dc2e113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28d94ccb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28d94ccb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a:p>
            <a:pPr indent="0" lvl="0" marL="0" rtl="0" algn="l">
              <a:spcBef>
                <a:spcPts val="0"/>
              </a:spcBef>
              <a:spcAft>
                <a:spcPts val="0"/>
              </a:spcAft>
              <a:buNone/>
            </a:pPr>
            <a:r>
              <a:rPr lang="en"/>
              <a:t>Normally given our car theme here I’d just say ‘For Family’ with a picture of Dom Toretto from Fast and Fruious but our real motivation lies in us being consumers. Tirth and I are in the market for a new car so that we can travel back and forth between home and work. However with inflation and car dealership marking up their cars excessively, we need a reliable method to correctly identify the true price value behind some of these cars so we know what we’re buying.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8d94ccb8e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8d94ccb8e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8dc2e113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8dc2e113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8d94ccb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8d94ccb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8dc2e113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8dc2e113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8d94ccb8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8d94ccb8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8d94ccb8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8d94ccb8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Dylan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8d94ccb8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8d94ccb8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Our CNN network isnt powerful enough, which was originally 3 convolutions and 3 relu functions, was off by a factor of 1,000,000. When we switched to the Pseudo_Alex_Net, which 3 convolutions, 3 maxpools, 3 dropouts, we concluded that the newer network is better at extracting features. We think that there might be more minor transformations that we need to take into account as our network gets more robust and pwoerful over time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8d94ccb8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8d94ccb8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Seeding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8d94ccb8e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8d94ccb8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8dc2e11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8dc2e11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Maanas</a:t>
            </a:r>
            <a:endParaRPr/>
          </a:p>
          <a:p>
            <a:pPr indent="0" lvl="0" marL="0" rtl="0" algn="l">
              <a:spcBef>
                <a:spcPts val="0"/>
              </a:spcBef>
              <a:spcAft>
                <a:spcPts val="0"/>
              </a:spcAft>
              <a:buNone/>
            </a:pPr>
            <a:r>
              <a:rPr lang="en"/>
              <a:t>Some of these images dont have any relevant features while some of them are completely irrleevant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8d94ccb8e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8d94ccb8e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Tirth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youtu.be/WMzr1g-Rj0k"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13.jp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76200" y="0"/>
            <a:ext cx="9296399" cy="5229225"/>
          </a:xfrm>
          <a:prstGeom prst="rect">
            <a:avLst/>
          </a:prstGeom>
          <a:noFill/>
          <a:ln>
            <a:noFill/>
          </a:ln>
        </p:spPr>
      </p:pic>
      <p:sp>
        <p:nvSpPr>
          <p:cNvPr id="57" name="Google Shape;57;p13"/>
          <p:cNvSpPr txBox="1"/>
          <p:nvPr/>
        </p:nvSpPr>
        <p:spPr>
          <a:xfrm>
            <a:off x="213750" y="254050"/>
            <a:ext cx="168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Dylan Landman Maanas Peri</a:t>
            </a:r>
            <a:endParaRPr/>
          </a:p>
          <a:p>
            <a:pPr indent="0" lvl="0" marL="0" rtl="0" algn="l">
              <a:spcBef>
                <a:spcPts val="0"/>
              </a:spcBef>
              <a:spcAft>
                <a:spcPts val="0"/>
              </a:spcAft>
              <a:buNone/>
            </a:pPr>
            <a:r>
              <a:rPr lang="en"/>
              <a:t>Tirth Bhagat</a:t>
            </a:r>
            <a:endParaRPr/>
          </a:p>
        </p:txBody>
      </p:sp>
      <p:pic>
        <p:nvPicPr>
          <p:cNvPr id="58" name="Google Shape;58;p13"/>
          <p:cNvPicPr preferRelativeResize="0"/>
          <p:nvPr/>
        </p:nvPicPr>
        <p:blipFill>
          <a:blip r:embed="rId4">
            <a:alphaModFix/>
          </a:blip>
          <a:stretch>
            <a:fillRect/>
          </a:stretch>
        </p:blipFill>
        <p:spPr>
          <a:xfrm>
            <a:off x="8075700" y="0"/>
            <a:ext cx="1068300" cy="713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Building Network</a:t>
            </a:r>
            <a:endParaRPr/>
          </a:p>
        </p:txBody>
      </p:sp>
      <p:pic>
        <p:nvPicPr>
          <p:cNvPr id="139" name="Google Shape;139;p22"/>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40" name="Google Shape;140;p22"/>
          <p:cNvPicPr preferRelativeResize="0"/>
          <p:nvPr/>
        </p:nvPicPr>
        <p:blipFill>
          <a:blip r:embed="rId4">
            <a:alphaModFix/>
          </a:blip>
          <a:stretch>
            <a:fillRect/>
          </a:stretch>
        </p:blipFill>
        <p:spPr>
          <a:xfrm>
            <a:off x="53575" y="1076575"/>
            <a:ext cx="9036848" cy="2203075"/>
          </a:xfrm>
          <a:prstGeom prst="rect">
            <a:avLst/>
          </a:prstGeom>
          <a:noFill/>
          <a:ln>
            <a:noFill/>
          </a:ln>
        </p:spPr>
      </p:pic>
      <p:pic>
        <p:nvPicPr>
          <p:cNvPr id="141" name="Google Shape;141;p22"/>
          <p:cNvPicPr preferRelativeResize="0"/>
          <p:nvPr/>
        </p:nvPicPr>
        <p:blipFill>
          <a:blip r:embed="rId5">
            <a:alphaModFix/>
          </a:blip>
          <a:stretch>
            <a:fillRect/>
          </a:stretch>
        </p:blipFill>
        <p:spPr>
          <a:xfrm>
            <a:off x="0" y="3503500"/>
            <a:ext cx="9144002" cy="4253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47" name="Google Shape;147;p23"/>
          <p:cNvPicPr preferRelativeResize="0"/>
          <p:nvPr/>
        </p:nvPicPr>
        <p:blipFill>
          <a:blip r:embed="rId4">
            <a:alphaModFix/>
          </a:blip>
          <a:stretch>
            <a:fillRect/>
          </a:stretch>
        </p:blipFill>
        <p:spPr>
          <a:xfrm>
            <a:off x="4" y="0"/>
            <a:ext cx="521234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53" name="Google Shape;153;p24"/>
          <p:cNvPicPr preferRelativeResize="0"/>
          <p:nvPr/>
        </p:nvPicPr>
        <p:blipFill>
          <a:blip r:embed="rId4">
            <a:alphaModFix/>
          </a:blip>
          <a:stretch>
            <a:fillRect/>
          </a:stretch>
        </p:blipFill>
        <p:spPr>
          <a:xfrm>
            <a:off x="152400" y="152400"/>
            <a:ext cx="6438672"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5"/>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59" name="Google Shape;159;p25"/>
          <p:cNvPicPr preferRelativeResize="0"/>
          <p:nvPr/>
        </p:nvPicPr>
        <p:blipFill>
          <a:blip r:embed="rId4">
            <a:alphaModFix/>
          </a:blip>
          <a:stretch>
            <a:fillRect/>
          </a:stretch>
        </p:blipFill>
        <p:spPr>
          <a:xfrm>
            <a:off x="0" y="0"/>
            <a:ext cx="460161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65" name="Google Shape;165;p26"/>
          <p:cNvPicPr preferRelativeResize="0"/>
          <p:nvPr/>
        </p:nvPicPr>
        <p:blipFill>
          <a:blip r:embed="rId4">
            <a:alphaModFix/>
          </a:blip>
          <a:stretch>
            <a:fillRect/>
          </a:stretch>
        </p:blipFill>
        <p:spPr>
          <a:xfrm>
            <a:off x="0" y="0"/>
            <a:ext cx="7586415"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Hyperparameter Testing</a:t>
            </a:r>
            <a:endParaRPr/>
          </a:p>
        </p:txBody>
      </p:sp>
      <p:pic>
        <p:nvPicPr>
          <p:cNvPr id="171" name="Google Shape;171;p27"/>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72" name="Google Shape;172;p27"/>
          <p:cNvPicPr preferRelativeResize="0"/>
          <p:nvPr/>
        </p:nvPicPr>
        <p:blipFill>
          <a:blip r:embed="rId4">
            <a:alphaModFix/>
          </a:blip>
          <a:stretch>
            <a:fillRect/>
          </a:stretch>
        </p:blipFill>
        <p:spPr>
          <a:xfrm>
            <a:off x="142475" y="1017725"/>
            <a:ext cx="8209422"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8"/>
          <p:cNvPicPr preferRelativeResize="0"/>
          <p:nvPr/>
        </p:nvPicPr>
        <p:blipFill>
          <a:blip r:embed="rId3">
            <a:alphaModFix/>
          </a:blip>
          <a:stretch>
            <a:fillRect/>
          </a:stretch>
        </p:blipFill>
        <p:spPr>
          <a:xfrm>
            <a:off x="0" y="0"/>
            <a:ext cx="9143999" cy="4798705"/>
          </a:xfrm>
          <a:prstGeom prst="rect">
            <a:avLst/>
          </a:prstGeom>
          <a:noFill/>
          <a:ln>
            <a:noFill/>
          </a:ln>
        </p:spPr>
      </p:pic>
      <p:pic>
        <p:nvPicPr>
          <p:cNvPr id="178" name="Google Shape;178;p28"/>
          <p:cNvPicPr preferRelativeResize="0"/>
          <p:nvPr/>
        </p:nvPicPr>
        <p:blipFill>
          <a:blip r:embed="rId4">
            <a:alphaModFix/>
          </a:blip>
          <a:stretch>
            <a:fillRect/>
          </a:stretch>
        </p:blipFill>
        <p:spPr>
          <a:xfrm>
            <a:off x="8075700" y="0"/>
            <a:ext cx="1068300" cy="71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9"/>
          <p:cNvPicPr preferRelativeResize="0"/>
          <p:nvPr/>
        </p:nvPicPr>
        <p:blipFill>
          <a:blip r:embed="rId3">
            <a:alphaModFix/>
          </a:blip>
          <a:stretch>
            <a:fillRect/>
          </a:stretch>
        </p:blipFill>
        <p:spPr>
          <a:xfrm>
            <a:off x="0" y="0"/>
            <a:ext cx="9143999" cy="4798705"/>
          </a:xfrm>
          <a:prstGeom prst="rect">
            <a:avLst/>
          </a:prstGeom>
          <a:noFill/>
          <a:ln>
            <a:noFill/>
          </a:ln>
        </p:spPr>
      </p:pic>
      <p:pic>
        <p:nvPicPr>
          <p:cNvPr id="184" name="Google Shape;184;p29"/>
          <p:cNvPicPr preferRelativeResize="0"/>
          <p:nvPr/>
        </p:nvPicPr>
        <p:blipFill>
          <a:blip r:embed="rId4">
            <a:alphaModFix/>
          </a:blip>
          <a:stretch>
            <a:fillRect/>
          </a:stretch>
        </p:blipFill>
        <p:spPr>
          <a:xfrm>
            <a:off x="8075700" y="0"/>
            <a:ext cx="1068300" cy="713725"/>
          </a:xfrm>
          <a:prstGeom prst="rect">
            <a:avLst/>
          </a:prstGeom>
          <a:noFill/>
          <a:ln>
            <a:noFill/>
          </a:ln>
        </p:spPr>
      </p:pic>
      <p:sp>
        <p:nvSpPr>
          <p:cNvPr id="185" name="Google Shape;185;p29"/>
          <p:cNvSpPr/>
          <p:nvPr/>
        </p:nvSpPr>
        <p:spPr>
          <a:xfrm>
            <a:off x="178700" y="471900"/>
            <a:ext cx="3952800" cy="5835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p:nvPr/>
        </p:nvSpPr>
        <p:spPr>
          <a:xfrm>
            <a:off x="31050" y="3905675"/>
            <a:ext cx="3309900" cy="404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5: Evaluating Results</a:t>
            </a:r>
            <a:endParaRPr/>
          </a:p>
        </p:txBody>
      </p:sp>
      <p:pic>
        <p:nvPicPr>
          <p:cNvPr id="192" name="Google Shape;192;p30"/>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93" name="Google Shape;193;p30"/>
          <p:cNvPicPr preferRelativeResize="0"/>
          <p:nvPr/>
        </p:nvPicPr>
        <p:blipFill>
          <a:blip r:embed="rId4">
            <a:alphaModFix/>
          </a:blip>
          <a:stretch>
            <a:fillRect/>
          </a:stretch>
        </p:blipFill>
        <p:spPr>
          <a:xfrm>
            <a:off x="152400" y="1170125"/>
            <a:ext cx="6146241"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nvSpPr>
        <p:spPr>
          <a:xfrm>
            <a:off x="152400" y="357450"/>
            <a:ext cx="57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Step 6: Making Changes</a:t>
            </a:r>
            <a:endParaRPr/>
          </a:p>
        </p:txBody>
      </p:sp>
      <p:pic>
        <p:nvPicPr>
          <p:cNvPr id="199" name="Google Shape;199;p31"/>
          <p:cNvPicPr preferRelativeResize="0"/>
          <p:nvPr/>
        </p:nvPicPr>
        <p:blipFill>
          <a:blip r:embed="rId3">
            <a:alphaModFix/>
          </a:blip>
          <a:stretch>
            <a:fillRect/>
          </a:stretch>
        </p:blipFill>
        <p:spPr>
          <a:xfrm>
            <a:off x="142475" y="1017725"/>
            <a:ext cx="8209422"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55550" y="2246250"/>
            <a:ext cx="28329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20"/>
              <a:t>Motivation</a:t>
            </a:r>
            <a:endParaRPr sz="3420"/>
          </a:p>
        </p:txBody>
      </p:sp>
      <p:pic>
        <p:nvPicPr>
          <p:cNvPr id="64" name="Google Shape;64;p14"/>
          <p:cNvPicPr preferRelativeResize="0"/>
          <p:nvPr/>
        </p:nvPicPr>
        <p:blipFill>
          <a:blip r:embed="rId3">
            <a:alphaModFix/>
          </a:blip>
          <a:stretch>
            <a:fillRect/>
          </a:stretch>
        </p:blipFill>
        <p:spPr>
          <a:xfrm>
            <a:off x="8075700" y="0"/>
            <a:ext cx="1068300" cy="713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05" name="Google Shape;205;p32"/>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206" name="Google Shape;206;p32"/>
          <p:cNvPicPr preferRelativeResize="0"/>
          <p:nvPr/>
        </p:nvPicPr>
        <p:blipFill>
          <a:blip r:embed="rId4">
            <a:alphaModFix/>
          </a:blip>
          <a:stretch>
            <a:fillRect/>
          </a:stretch>
        </p:blipFill>
        <p:spPr>
          <a:xfrm>
            <a:off x="311700" y="1017725"/>
            <a:ext cx="7701299" cy="3952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212" name="Google Shape;212;p33"/>
          <p:cNvPicPr preferRelativeResize="0"/>
          <p:nvPr/>
        </p:nvPicPr>
        <p:blipFill>
          <a:blip r:embed="rId4">
            <a:alphaModFix/>
          </a:blip>
          <a:stretch>
            <a:fillRect/>
          </a:stretch>
        </p:blipFill>
        <p:spPr>
          <a:xfrm>
            <a:off x="311700" y="1017725"/>
            <a:ext cx="7481221"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p:nvPr/>
        </p:nvSpPr>
        <p:spPr>
          <a:xfrm>
            <a:off x="4729275" y="1017725"/>
            <a:ext cx="4274100" cy="3075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Explanations</a:t>
            </a:r>
            <a:endParaRPr/>
          </a:p>
        </p:txBody>
      </p:sp>
      <p:pic>
        <p:nvPicPr>
          <p:cNvPr id="219" name="Google Shape;219;p34"/>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220" name="Google Shape;220;p34"/>
          <p:cNvPicPr preferRelativeResize="0"/>
          <p:nvPr/>
        </p:nvPicPr>
        <p:blipFill>
          <a:blip r:embed="rId4">
            <a:alphaModFix/>
          </a:blip>
          <a:stretch>
            <a:fillRect/>
          </a:stretch>
        </p:blipFill>
        <p:spPr>
          <a:xfrm>
            <a:off x="159300" y="1017725"/>
            <a:ext cx="3848100" cy="3028950"/>
          </a:xfrm>
          <a:prstGeom prst="rect">
            <a:avLst/>
          </a:prstGeom>
          <a:noFill/>
          <a:ln>
            <a:noFill/>
          </a:ln>
        </p:spPr>
      </p:pic>
      <p:pic>
        <p:nvPicPr>
          <p:cNvPr id="221" name="Google Shape;221;p34"/>
          <p:cNvPicPr preferRelativeResize="0"/>
          <p:nvPr/>
        </p:nvPicPr>
        <p:blipFill>
          <a:blip r:embed="rId5">
            <a:alphaModFix/>
          </a:blip>
          <a:stretch>
            <a:fillRect/>
          </a:stretch>
        </p:blipFill>
        <p:spPr>
          <a:xfrm>
            <a:off x="4805475" y="1057275"/>
            <a:ext cx="4162081" cy="3028950"/>
          </a:xfrm>
          <a:prstGeom prst="rect">
            <a:avLst/>
          </a:prstGeom>
          <a:noFill/>
          <a:ln>
            <a:noFill/>
          </a:ln>
        </p:spPr>
      </p:pic>
      <p:sp>
        <p:nvSpPr>
          <p:cNvPr id="222" name="Google Shape;222;p34"/>
          <p:cNvSpPr/>
          <p:nvPr/>
        </p:nvSpPr>
        <p:spPr>
          <a:xfrm>
            <a:off x="4131575" y="2393575"/>
            <a:ext cx="486900" cy="3333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Demo</a:t>
            </a:r>
            <a:endParaRPr/>
          </a:p>
        </p:txBody>
      </p:sp>
      <p:pic>
        <p:nvPicPr>
          <p:cNvPr id="228" name="Google Shape;228;p35"/>
          <p:cNvPicPr preferRelativeResize="0"/>
          <p:nvPr/>
        </p:nvPicPr>
        <p:blipFill>
          <a:blip r:embed="rId4">
            <a:alphaModFix/>
          </a:blip>
          <a:stretch>
            <a:fillRect/>
          </a:stretch>
        </p:blipFill>
        <p:spPr>
          <a:xfrm>
            <a:off x="8075700" y="0"/>
            <a:ext cx="1068300" cy="713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Tech Stack</a:t>
            </a:r>
            <a:endParaRPr/>
          </a:p>
        </p:txBody>
      </p:sp>
      <p:pic>
        <p:nvPicPr>
          <p:cNvPr id="70" name="Google Shape;70;p15"/>
          <p:cNvPicPr preferRelativeResize="0"/>
          <p:nvPr/>
        </p:nvPicPr>
        <p:blipFill>
          <a:blip r:embed="rId3">
            <a:alphaModFix/>
          </a:blip>
          <a:stretch>
            <a:fillRect/>
          </a:stretch>
        </p:blipFill>
        <p:spPr>
          <a:xfrm>
            <a:off x="2555425" y="3244274"/>
            <a:ext cx="3787549" cy="1674125"/>
          </a:xfrm>
          <a:prstGeom prst="rect">
            <a:avLst/>
          </a:prstGeom>
          <a:noFill/>
          <a:ln>
            <a:noFill/>
          </a:ln>
        </p:spPr>
      </p:pic>
      <p:pic>
        <p:nvPicPr>
          <p:cNvPr id="71" name="Google Shape;71;p15"/>
          <p:cNvPicPr preferRelativeResize="0"/>
          <p:nvPr/>
        </p:nvPicPr>
        <p:blipFill>
          <a:blip r:embed="rId4">
            <a:alphaModFix/>
          </a:blip>
          <a:stretch>
            <a:fillRect/>
          </a:stretch>
        </p:blipFill>
        <p:spPr>
          <a:xfrm>
            <a:off x="6628875" y="2740300"/>
            <a:ext cx="1674126" cy="1674126"/>
          </a:xfrm>
          <a:prstGeom prst="rect">
            <a:avLst/>
          </a:prstGeom>
          <a:noFill/>
          <a:ln>
            <a:noFill/>
          </a:ln>
        </p:spPr>
      </p:pic>
      <p:pic>
        <p:nvPicPr>
          <p:cNvPr id="72" name="Google Shape;72;p15"/>
          <p:cNvPicPr preferRelativeResize="0"/>
          <p:nvPr/>
        </p:nvPicPr>
        <p:blipFill>
          <a:blip r:embed="rId5">
            <a:alphaModFix/>
          </a:blip>
          <a:stretch>
            <a:fillRect/>
          </a:stretch>
        </p:blipFill>
        <p:spPr>
          <a:xfrm>
            <a:off x="8075700" y="0"/>
            <a:ext cx="1068300" cy="713725"/>
          </a:xfrm>
          <a:prstGeom prst="rect">
            <a:avLst/>
          </a:prstGeom>
          <a:noFill/>
          <a:ln>
            <a:noFill/>
          </a:ln>
        </p:spPr>
      </p:pic>
      <p:pic>
        <p:nvPicPr>
          <p:cNvPr id="73" name="Google Shape;73;p15"/>
          <p:cNvPicPr preferRelativeResize="0"/>
          <p:nvPr/>
        </p:nvPicPr>
        <p:blipFill>
          <a:blip r:embed="rId6">
            <a:alphaModFix/>
          </a:blip>
          <a:stretch>
            <a:fillRect/>
          </a:stretch>
        </p:blipFill>
        <p:spPr>
          <a:xfrm>
            <a:off x="735825" y="1108138"/>
            <a:ext cx="2250625" cy="2522416"/>
          </a:xfrm>
          <a:prstGeom prst="rect">
            <a:avLst/>
          </a:prstGeom>
          <a:noFill/>
          <a:ln>
            <a:noFill/>
          </a:ln>
        </p:spPr>
      </p:pic>
      <p:pic>
        <p:nvPicPr>
          <p:cNvPr id="74" name="Google Shape;74;p15"/>
          <p:cNvPicPr preferRelativeResize="0"/>
          <p:nvPr/>
        </p:nvPicPr>
        <p:blipFill>
          <a:blip r:embed="rId7">
            <a:alphaModFix/>
          </a:blip>
          <a:stretch>
            <a:fillRect/>
          </a:stretch>
        </p:blipFill>
        <p:spPr>
          <a:xfrm>
            <a:off x="3481775" y="950975"/>
            <a:ext cx="3707648" cy="2085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a:t>
            </a:r>
            <a:endParaRPr/>
          </a:p>
        </p:txBody>
      </p:sp>
      <p:pic>
        <p:nvPicPr>
          <p:cNvPr id="80" name="Google Shape;80;p16"/>
          <p:cNvPicPr preferRelativeResize="0"/>
          <p:nvPr/>
        </p:nvPicPr>
        <p:blipFill>
          <a:blip r:embed="rId3">
            <a:alphaModFix/>
          </a:blip>
          <a:stretch>
            <a:fillRect/>
          </a:stretch>
        </p:blipFill>
        <p:spPr>
          <a:xfrm>
            <a:off x="8075700" y="0"/>
            <a:ext cx="1068300" cy="713725"/>
          </a:xfrm>
          <a:prstGeom prst="rect">
            <a:avLst/>
          </a:prstGeom>
          <a:noFill/>
          <a:ln>
            <a:noFill/>
          </a:ln>
        </p:spPr>
      </p:pic>
      <p:sp>
        <p:nvSpPr>
          <p:cNvPr id="81" name="Google Shape;81;p16"/>
          <p:cNvSpPr/>
          <p:nvPr/>
        </p:nvSpPr>
        <p:spPr>
          <a:xfrm>
            <a:off x="311700" y="1017725"/>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1: Building Our Model</a:t>
            </a:r>
            <a:endParaRPr>
              <a:solidFill>
                <a:srgbClr val="FFFFFF"/>
              </a:solidFill>
            </a:endParaRPr>
          </a:p>
        </p:txBody>
      </p:sp>
      <p:sp>
        <p:nvSpPr>
          <p:cNvPr id="82" name="Google Shape;82;p16"/>
          <p:cNvSpPr/>
          <p:nvPr/>
        </p:nvSpPr>
        <p:spPr>
          <a:xfrm>
            <a:off x="311700" y="1600650"/>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2: Loading Dataset, Streaming Batches, Dataset Transformation</a:t>
            </a:r>
            <a:endParaRPr>
              <a:solidFill>
                <a:srgbClr val="FFFFFF"/>
              </a:solidFill>
            </a:endParaRPr>
          </a:p>
        </p:txBody>
      </p:sp>
      <p:sp>
        <p:nvSpPr>
          <p:cNvPr id="83" name="Google Shape;83;p16"/>
          <p:cNvSpPr/>
          <p:nvPr/>
        </p:nvSpPr>
        <p:spPr>
          <a:xfrm>
            <a:off x="311700" y="2183575"/>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3: Building Network</a:t>
            </a:r>
            <a:endParaRPr>
              <a:solidFill>
                <a:srgbClr val="FFFFFF"/>
              </a:solidFill>
            </a:endParaRPr>
          </a:p>
        </p:txBody>
      </p:sp>
      <p:sp>
        <p:nvSpPr>
          <p:cNvPr id="84" name="Google Shape;84;p16"/>
          <p:cNvSpPr/>
          <p:nvPr/>
        </p:nvSpPr>
        <p:spPr>
          <a:xfrm>
            <a:off x="311700" y="2766500"/>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4: Hyperparameter Testing</a:t>
            </a:r>
            <a:endParaRPr>
              <a:solidFill>
                <a:srgbClr val="FFFFFF"/>
              </a:solidFill>
            </a:endParaRPr>
          </a:p>
        </p:txBody>
      </p:sp>
      <p:sp>
        <p:nvSpPr>
          <p:cNvPr id="85" name="Google Shape;85;p16"/>
          <p:cNvSpPr/>
          <p:nvPr/>
        </p:nvSpPr>
        <p:spPr>
          <a:xfrm>
            <a:off x="311700" y="3349425"/>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5: Evaluating Results</a:t>
            </a:r>
            <a:endParaRPr>
              <a:solidFill>
                <a:srgbClr val="FFFFFF"/>
              </a:solidFill>
            </a:endParaRPr>
          </a:p>
        </p:txBody>
      </p:sp>
      <p:sp>
        <p:nvSpPr>
          <p:cNvPr id="86" name="Google Shape;86;p16"/>
          <p:cNvSpPr/>
          <p:nvPr/>
        </p:nvSpPr>
        <p:spPr>
          <a:xfrm>
            <a:off x="311700" y="3932350"/>
            <a:ext cx="6237000" cy="4590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Stage 6: Making Changes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Building Our Model</a:t>
            </a:r>
            <a:endParaRPr/>
          </a:p>
        </p:txBody>
      </p:sp>
      <p:pic>
        <p:nvPicPr>
          <p:cNvPr id="92" name="Google Shape;92;p17"/>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93" name="Google Shape;93;p17"/>
          <p:cNvPicPr preferRelativeResize="0"/>
          <p:nvPr/>
        </p:nvPicPr>
        <p:blipFill>
          <a:blip r:embed="rId4">
            <a:alphaModFix/>
          </a:blip>
          <a:stretch>
            <a:fillRect/>
          </a:stretch>
        </p:blipFill>
        <p:spPr>
          <a:xfrm>
            <a:off x="152400" y="1170125"/>
            <a:ext cx="5757754" cy="3820975"/>
          </a:xfrm>
          <a:prstGeom prst="rect">
            <a:avLst/>
          </a:prstGeom>
          <a:noFill/>
          <a:ln>
            <a:noFill/>
          </a:ln>
        </p:spPr>
      </p:pic>
      <p:pic>
        <p:nvPicPr>
          <p:cNvPr id="94" name="Google Shape;94;p17"/>
          <p:cNvPicPr preferRelativeResize="0"/>
          <p:nvPr/>
        </p:nvPicPr>
        <p:blipFill>
          <a:blip r:embed="rId5">
            <a:alphaModFix/>
          </a:blip>
          <a:stretch>
            <a:fillRect/>
          </a:stretch>
        </p:blipFill>
        <p:spPr>
          <a:xfrm>
            <a:off x="6148275" y="1469050"/>
            <a:ext cx="2602925" cy="781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Stage 2: Loading Dataset, Seeding, Transformation</a:t>
            </a:r>
            <a:endParaRPr sz="2500"/>
          </a:p>
          <a:p>
            <a:pPr indent="0" lvl="0" marL="0" rtl="0" algn="l">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01" name="Google Shape;101;p18"/>
          <p:cNvPicPr preferRelativeResize="0"/>
          <p:nvPr/>
        </p:nvPicPr>
        <p:blipFill>
          <a:blip r:embed="rId4">
            <a:alphaModFix/>
          </a:blip>
          <a:stretch>
            <a:fillRect/>
          </a:stretch>
        </p:blipFill>
        <p:spPr>
          <a:xfrm>
            <a:off x="0" y="2125503"/>
            <a:ext cx="4750776" cy="864525"/>
          </a:xfrm>
          <a:prstGeom prst="rect">
            <a:avLst/>
          </a:prstGeom>
          <a:noFill/>
          <a:ln>
            <a:noFill/>
          </a:ln>
        </p:spPr>
      </p:pic>
      <p:pic>
        <p:nvPicPr>
          <p:cNvPr id="102" name="Google Shape;102;p18"/>
          <p:cNvPicPr preferRelativeResize="0"/>
          <p:nvPr/>
        </p:nvPicPr>
        <p:blipFill>
          <a:blip r:embed="rId5">
            <a:alphaModFix/>
          </a:blip>
          <a:stretch>
            <a:fillRect/>
          </a:stretch>
        </p:blipFill>
        <p:spPr>
          <a:xfrm>
            <a:off x="0" y="3212426"/>
            <a:ext cx="5360063" cy="864525"/>
          </a:xfrm>
          <a:prstGeom prst="rect">
            <a:avLst/>
          </a:prstGeom>
          <a:noFill/>
          <a:ln>
            <a:noFill/>
          </a:ln>
        </p:spPr>
      </p:pic>
      <p:pic>
        <p:nvPicPr>
          <p:cNvPr id="103" name="Google Shape;103;p18"/>
          <p:cNvPicPr preferRelativeResize="0"/>
          <p:nvPr/>
        </p:nvPicPr>
        <p:blipFill>
          <a:blip r:embed="rId6">
            <a:alphaModFix/>
          </a:blip>
          <a:stretch>
            <a:fillRect/>
          </a:stretch>
        </p:blipFill>
        <p:spPr>
          <a:xfrm>
            <a:off x="0" y="4375550"/>
            <a:ext cx="9143997" cy="767948"/>
          </a:xfrm>
          <a:prstGeom prst="rect">
            <a:avLst/>
          </a:prstGeom>
          <a:noFill/>
          <a:ln>
            <a:noFill/>
          </a:ln>
        </p:spPr>
      </p:pic>
      <p:pic>
        <p:nvPicPr>
          <p:cNvPr id="104" name="Google Shape;104;p18"/>
          <p:cNvPicPr preferRelativeResize="0"/>
          <p:nvPr/>
        </p:nvPicPr>
        <p:blipFill>
          <a:blip r:embed="rId7">
            <a:alphaModFix/>
          </a:blip>
          <a:stretch>
            <a:fillRect/>
          </a:stretch>
        </p:blipFill>
        <p:spPr>
          <a:xfrm>
            <a:off x="540650" y="1507100"/>
            <a:ext cx="5572224" cy="396000"/>
          </a:xfrm>
          <a:prstGeom prst="rect">
            <a:avLst/>
          </a:prstGeom>
          <a:noFill/>
          <a:ln>
            <a:noFill/>
          </a:ln>
        </p:spPr>
      </p:pic>
      <p:pic>
        <p:nvPicPr>
          <p:cNvPr id="105" name="Google Shape;105;p18"/>
          <p:cNvPicPr preferRelativeResize="0"/>
          <p:nvPr/>
        </p:nvPicPr>
        <p:blipFill>
          <a:blip r:embed="rId8">
            <a:alphaModFix/>
          </a:blip>
          <a:stretch>
            <a:fillRect/>
          </a:stretch>
        </p:blipFill>
        <p:spPr>
          <a:xfrm>
            <a:off x="71550" y="1497603"/>
            <a:ext cx="506885" cy="39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11" name="Google Shape;111;p19"/>
          <p:cNvPicPr preferRelativeResize="0"/>
          <p:nvPr/>
        </p:nvPicPr>
        <p:blipFill>
          <a:blip r:embed="rId4">
            <a:alphaModFix/>
          </a:blip>
          <a:stretch>
            <a:fillRect/>
          </a:stretch>
        </p:blipFill>
        <p:spPr>
          <a:xfrm>
            <a:off x="152400" y="152400"/>
            <a:ext cx="5121149" cy="1836375"/>
          </a:xfrm>
          <a:prstGeom prst="rect">
            <a:avLst/>
          </a:prstGeom>
          <a:noFill/>
          <a:ln>
            <a:noFill/>
          </a:ln>
        </p:spPr>
      </p:pic>
      <p:sp>
        <p:nvSpPr>
          <p:cNvPr id="112" name="Google Shape;112;p19"/>
          <p:cNvSpPr txBox="1"/>
          <p:nvPr/>
        </p:nvSpPr>
        <p:spPr>
          <a:xfrm>
            <a:off x="3845825" y="1369625"/>
            <a:ext cx="236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*60,000</a:t>
            </a:r>
            <a:endParaRPr sz="2000">
              <a:solidFill>
                <a:schemeClr val="dk1"/>
              </a:solidFill>
            </a:endParaRPr>
          </a:p>
        </p:txBody>
      </p:sp>
      <p:pic>
        <p:nvPicPr>
          <p:cNvPr id="113" name="Google Shape;113;p19"/>
          <p:cNvPicPr preferRelativeResize="0"/>
          <p:nvPr/>
        </p:nvPicPr>
        <p:blipFill>
          <a:blip r:embed="rId5">
            <a:alphaModFix/>
          </a:blip>
          <a:stretch>
            <a:fillRect/>
          </a:stretch>
        </p:blipFill>
        <p:spPr>
          <a:xfrm>
            <a:off x="1282475" y="2448725"/>
            <a:ext cx="3991076" cy="2566174"/>
          </a:xfrm>
          <a:prstGeom prst="rect">
            <a:avLst/>
          </a:prstGeom>
          <a:noFill/>
          <a:ln>
            <a:noFill/>
          </a:ln>
        </p:spPr>
      </p:pic>
      <p:sp>
        <p:nvSpPr>
          <p:cNvPr id="114" name="Google Shape;114;p19"/>
          <p:cNvSpPr/>
          <p:nvPr/>
        </p:nvSpPr>
        <p:spPr>
          <a:xfrm>
            <a:off x="3643425" y="1429175"/>
            <a:ext cx="1392900" cy="559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1331025" y="4700500"/>
            <a:ext cx="2312400" cy="314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5524600" y="1452975"/>
            <a:ext cx="1000200" cy="2357400"/>
          </a:xfrm>
          <a:prstGeom prst="curvedLeftArrow">
            <a:avLst>
              <a:gd fmla="val 25000" name="adj1"/>
              <a:gd fmla="val 50000" name="adj2"/>
              <a:gd fmla="val 25000"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152400" y="176888"/>
            <a:ext cx="3048000" cy="1933575"/>
          </a:xfrm>
          <a:prstGeom prst="rect">
            <a:avLst/>
          </a:prstGeom>
          <a:noFill/>
          <a:ln>
            <a:noFill/>
          </a:ln>
        </p:spPr>
      </p:pic>
      <p:pic>
        <p:nvPicPr>
          <p:cNvPr id="122" name="Google Shape;122;p20"/>
          <p:cNvPicPr preferRelativeResize="0"/>
          <p:nvPr/>
        </p:nvPicPr>
        <p:blipFill>
          <a:blip r:embed="rId4">
            <a:alphaModFix/>
          </a:blip>
          <a:stretch>
            <a:fillRect/>
          </a:stretch>
        </p:blipFill>
        <p:spPr>
          <a:xfrm>
            <a:off x="152400" y="2238375"/>
            <a:ext cx="3048000" cy="2028825"/>
          </a:xfrm>
          <a:prstGeom prst="rect">
            <a:avLst/>
          </a:prstGeom>
          <a:noFill/>
          <a:ln>
            <a:noFill/>
          </a:ln>
        </p:spPr>
      </p:pic>
      <p:pic>
        <p:nvPicPr>
          <p:cNvPr id="123" name="Google Shape;123;p20"/>
          <p:cNvPicPr preferRelativeResize="0"/>
          <p:nvPr/>
        </p:nvPicPr>
        <p:blipFill>
          <a:blip r:embed="rId5">
            <a:alphaModFix/>
          </a:blip>
          <a:stretch>
            <a:fillRect/>
          </a:stretch>
        </p:blipFill>
        <p:spPr>
          <a:xfrm>
            <a:off x="3352800" y="2238375"/>
            <a:ext cx="3048000" cy="2286000"/>
          </a:xfrm>
          <a:prstGeom prst="rect">
            <a:avLst/>
          </a:prstGeom>
          <a:noFill/>
          <a:ln>
            <a:noFill/>
          </a:ln>
        </p:spPr>
      </p:pic>
      <p:pic>
        <p:nvPicPr>
          <p:cNvPr id="124" name="Google Shape;124;p20"/>
          <p:cNvPicPr preferRelativeResize="0"/>
          <p:nvPr/>
        </p:nvPicPr>
        <p:blipFill>
          <a:blip r:embed="rId6">
            <a:alphaModFix/>
          </a:blip>
          <a:stretch>
            <a:fillRect/>
          </a:stretch>
        </p:blipFill>
        <p:spPr>
          <a:xfrm>
            <a:off x="3657600" y="152400"/>
            <a:ext cx="2438401" cy="1982557"/>
          </a:xfrm>
          <a:prstGeom prst="rect">
            <a:avLst/>
          </a:prstGeom>
          <a:noFill/>
          <a:ln>
            <a:noFill/>
          </a:ln>
        </p:spPr>
      </p:pic>
      <p:pic>
        <p:nvPicPr>
          <p:cNvPr id="125" name="Google Shape;125;p20"/>
          <p:cNvPicPr preferRelativeResize="0"/>
          <p:nvPr/>
        </p:nvPicPr>
        <p:blipFill>
          <a:blip r:embed="rId7">
            <a:alphaModFix/>
          </a:blip>
          <a:stretch>
            <a:fillRect/>
          </a:stretch>
        </p:blipFill>
        <p:spPr>
          <a:xfrm>
            <a:off x="6248401" y="152400"/>
            <a:ext cx="2743200" cy="1858585"/>
          </a:xfrm>
          <a:prstGeom prst="rect">
            <a:avLst/>
          </a:prstGeom>
          <a:noFill/>
          <a:ln>
            <a:noFill/>
          </a:ln>
        </p:spPr>
      </p:pic>
      <p:pic>
        <p:nvPicPr>
          <p:cNvPr id="126" name="Google Shape;126;p20"/>
          <p:cNvPicPr preferRelativeResize="0"/>
          <p:nvPr/>
        </p:nvPicPr>
        <p:blipFill>
          <a:blip r:embed="rId8">
            <a:alphaModFix/>
          </a:blip>
          <a:stretch>
            <a:fillRect/>
          </a:stretch>
        </p:blipFill>
        <p:spPr>
          <a:xfrm>
            <a:off x="6553200" y="2163385"/>
            <a:ext cx="2107519" cy="28277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8075700" y="0"/>
            <a:ext cx="1068300" cy="713725"/>
          </a:xfrm>
          <a:prstGeom prst="rect">
            <a:avLst/>
          </a:prstGeom>
          <a:noFill/>
          <a:ln>
            <a:noFill/>
          </a:ln>
        </p:spPr>
      </p:pic>
      <p:pic>
        <p:nvPicPr>
          <p:cNvPr id="132" name="Google Shape;132;p21"/>
          <p:cNvPicPr preferRelativeResize="0"/>
          <p:nvPr/>
        </p:nvPicPr>
        <p:blipFill>
          <a:blip r:embed="rId4">
            <a:alphaModFix/>
          </a:blip>
          <a:stretch>
            <a:fillRect/>
          </a:stretch>
        </p:blipFill>
        <p:spPr>
          <a:xfrm>
            <a:off x="1" y="0"/>
            <a:ext cx="2378497" cy="5143500"/>
          </a:xfrm>
          <a:prstGeom prst="rect">
            <a:avLst/>
          </a:prstGeom>
          <a:noFill/>
          <a:ln>
            <a:noFill/>
          </a:ln>
        </p:spPr>
      </p:pic>
      <p:pic>
        <p:nvPicPr>
          <p:cNvPr id="133" name="Google Shape;133;p21"/>
          <p:cNvPicPr preferRelativeResize="0"/>
          <p:nvPr/>
        </p:nvPicPr>
        <p:blipFill>
          <a:blip r:embed="rId5">
            <a:alphaModFix/>
          </a:blip>
          <a:stretch>
            <a:fillRect/>
          </a:stretch>
        </p:blipFill>
        <p:spPr>
          <a:xfrm>
            <a:off x="2318975" y="0"/>
            <a:ext cx="5574366"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